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96" r:id="rId2"/>
    <p:sldId id="257" r:id="rId3"/>
    <p:sldId id="268" r:id="rId4"/>
    <p:sldId id="256" r:id="rId5"/>
    <p:sldId id="273" r:id="rId6"/>
    <p:sldId id="294" r:id="rId7"/>
    <p:sldId id="270" r:id="rId8"/>
    <p:sldId id="271" r:id="rId9"/>
    <p:sldId id="272" r:id="rId10"/>
    <p:sldId id="260" r:id="rId11"/>
    <p:sldId id="274" r:id="rId12"/>
    <p:sldId id="275" r:id="rId13"/>
    <p:sldId id="269" r:id="rId14"/>
    <p:sldId id="259" r:id="rId15"/>
    <p:sldId id="266" r:id="rId16"/>
    <p:sldId id="278" r:id="rId17"/>
    <p:sldId id="279" r:id="rId18"/>
    <p:sldId id="280" r:id="rId19"/>
    <p:sldId id="282" r:id="rId20"/>
    <p:sldId id="283" r:id="rId21"/>
    <p:sldId id="284" r:id="rId22"/>
    <p:sldId id="295" r:id="rId23"/>
    <p:sldId id="285" r:id="rId24"/>
    <p:sldId id="286" r:id="rId25"/>
    <p:sldId id="291" r:id="rId26"/>
    <p:sldId id="287" r:id="rId27"/>
    <p:sldId id="288" r:id="rId28"/>
    <p:sldId id="289" r:id="rId29"/>
    <p:sldId id="292" r:id="rId30"/>
    <p:sldId id="293" r:id="rId31"/>
    <p:sldId id="281" r:id="rId32"/>
    <p:sldId id="267" r:id="rId33"/>
    <p:sldId id="261" r:id="rId34"/>
    <p:sldId id="262" r:id="rId35"/>
    <p:sldId id="27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2956" autoAdjust="0"/>
  </p:normalViewPr>
  <p:slideViewPr>
    <p:cSldViewPr snapToGrid="0">
      <p:cViewPr varScale="1">
        <p:scale>
          <a:sx n="65" d="100"/>
          <a:sy n="65" d="100"/>
        </p:scale>
        <p:origin x="-124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10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218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5112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70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70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54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7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84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41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59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9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the white boards to list the different robot types, uses &amp; as what</a:t>
            </a:r>
            <a:r>
              <a:rPr lang="en-US" baseline="0" dirty="0" smtClean="0"/>
              <a:t> the kids want to use it for.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Evaluating the Solution will be a competition.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67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9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358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839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779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52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95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1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16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16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854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76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388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703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51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79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6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Off Different Activities they can start with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33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</a:t>
            </a:r>
            <a:r>
              <a:rPr lang="en-US" baseline="0" dirty="0" smtClean="0"/>
              <a:t> Off Different Activities they can </a:t>
            </a:r>
            <a:r>
              <a:rPr lang="en-US" baseline="0" smtClean="0"/>
              <a:t>start with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973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“What is a Program”?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74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7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Simple Programming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7085624" y="2015615"/>
            <a:ext cx="4760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You can Create Your Own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 the White (and Red) Buttons to Create a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Go to the Centre Control to Try the Program</a:t>
            </a:r>
          </a:p>
        </p:txBody>
      </p:sp>
      <p:pic>
        <p:nvPicPr>
          <p:cNvPr id="2050" name="Picture 2" descr="Inlin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37" y="2019803"/>
            <a:ext cx="6276560" cy="3144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6137" y="5722598"/>
            <a:ext cx="2647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Entered Program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86136" y="1163789"/>
            <a:ext cx="3204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Movement Selection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3928882" y="1130131"/>
            <a:ext cx="238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Execution Start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4121794" y="5722598"/>
            <a:ext cx="2672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 Spectrometer</a:t>
            </a:r>
          </a:p>
          <a:p>
            <a:r>
              <a:rPr lang="en-US" sz="2800" dirty="0" smtClean="0"/>
              <a:t>Reading at End</a:t>
            </a:r>
            <a:endParaRPr lang="en-US" sz="28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678659" y="1625454"/>
            <a:ext cx="728880" cy="178219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678659" y="1591796"/>
            <a:ext cx="1218659" cy="12571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075999" y="1575777"/>
            <a:ext cx="1755431" cy="191977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377387" y="5027712"/>
            <a:ext cx="613459" cy="81750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170343" y="4213185"/>
            <a:ext cx="109621" cy="163203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02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Turn on Bluetooth</a:t>
            </a:r>
            <a:endParaRPr lang="en-US" sz="4400" dirty="0"/>
          </a:p>
        </p:txBody>
      </p:sp>
      <p:pic>
        <p:nvPicPr>
          <p:cNvPr id="1026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6801" y="944388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1603578" y="1468187"/>
            <a:ext cx="1750726" cy="5585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5258" y="3866400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607509" y="916033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820785" y="4178671"/>
            <a:ext cx="211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“Bluetooth” On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109751" y="1015134"/>
            <a:ext cx="316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1: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“Tools”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217175" y="3936567"/>
            <a:ext cx="3826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2: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“Bluetooth”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746310" y="999028"/>
            <a:ext cx="5186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3: Enable Bluetooth &amp; Return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6189374" y="4510659"/>
            <a:ext cx="22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“Return” Control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07" y="4454441"/>
            <a:ext cx="3762877" cy="188510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2419109" y="4387068"/>
            <a:ext cx="1314020" cy="58525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503482"/>
            <a:ext cx="3715047" cy="1864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510229"/>
            <a:ext cx="3645816" cy="1815815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6747854" y="3077113"/>
            <a:ext cx="857974" cy="15023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23779" y="2618030"/>
            <a:ext cx="325335" cy="165358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677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Disable Timeout</a:t>
            </a:r>
            <a:endParaRPr lang="en-US" sz="4400" dirty="0"/>
          </a:p>
        </p:txBody>
      </p:sp>
      <p:pic>
        <p:nvPicPr>
          <p:cNvPr id="1026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6801" y="944388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1603578" y="1468187"/>
            <a:ext cx="1750726" cy="5585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5258" y="3866400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607509" y="916033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820785" y="4178671"/>
            <a:ext cx="2444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Sleep Disabled On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109751" y="1015134"/>
            <a:ext cx="316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1: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“Tools”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217175" y="3936567"/>
            <a:ext cx="44857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2: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“Sleep Timeout”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746310" y="999028"/>
            <a:ext cx="5039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3: Disable Timeout &amp; Return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6189374" y="4510659"/>
            <a:ext cx="22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“Return” Control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07" y="4454441"/>
            <a:ext cx="3762877" cy="188510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2338086" y="4387068"/>
            <a:ext cx="1395043" cy="160861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503482"/>
            <a:ext cx="3715047" cy="1864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510229"/>
            <a:ext cx="3645816" cy="18158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495732"/>
            <a:ext cx="3741352" cy="1872501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6747854" y="3077113"/>
            <a:ext cx="857974" cy="15023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9223779" y="3136739"/>
            <a:ext cx="1390206" cy="1134881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59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Set Robot Name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6051710" y="4911374"/>
            <a:ext cx="61402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NOTE:</a:t>
            </a:r>
            <a:r>
              <a:rPr lang="en-US" sz="4000" b="1" dirty="0" smtClean="0"/>
              <a:t> Everybody will See your Robot’s Name</a:t>
            </a:r>
          </a:p>
          <a:p>
            <a:r>
              <a:rPr lang="en-US" sz="4000" b="1" dirty="0" smtClean="0"/>
              <a:t>&amp; “R2D2” is Probably Taken</a:t>
            </a:r>
            <a:endParaRPr lang="en-US" sz="4000" dirty="0" smtClean="0"/>
          </a:p>
        </p:txBody>
      </p:sp>
      <p:pic>
        <p:nvPicPr>
          <p:cNvPr id="1026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6801" y="944388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H="1">
            <a:off x="1603578" y="1468187"/>
            <a:ext cx="1750726" cy="55858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05258" y="3866400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 descr="Inline imag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" b="44319"/>
          <a:stretch/>
        </p:blipFill>
        <p:spPr bwMode="auto">
          <a:xfrm>
            <a:off x="6607509" y="916033"/>
            <a:ext cx="4960776" cy="299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820785" y="4178671"/>
            <a:ext cx="2775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“Uppercase” Control</a:t>
            </a:r>
            <a:endParaRPr lang="en-US" sz="2400" dirty="0"/>
          </a:p>
        </p:txBody>
      </p:sp>
      <p:sp>
        <p:nvSpPr>
          <p:cNvPr id="30" name="TextBox 29"/>
          <p:cNvSpPr txBox="1"/>
          <p:nvPr/>
        </p:nvSpPr>
        <p:spPr>
          <a:xfrm>
            <a:off x="1109751" y="1015134"/>
            <a:ext cx="316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1: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“Tools”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1217175" y="3936567"/>
            <a:ext cx="4217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2: </a:t>
            </a:r>
            <a:r>
              <a:rPr lang="en-US" sz="2800" dirty="0" err="1" smtClean="0"/>
              <a:t>Goto</a:t>
            </a:r>
            <a:r>
              <a:rPr lang="en-US" sz="2800" dirty="0" smtClean="0"/>
              <a:t> “Robot Name”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6746310" y="999028"/>
            <a:ext cx="4714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3: Enter Name &amp; “Return”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6189374" y="4510659"/>
            <a:ext cx="22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“Return” Control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207" y="4454441"/>
            <a:ext cx="3762877" cy="188510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3229337" y="4387068"/>
            <a:ext cx="503792" cy="70847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841" y="1503482"/>
            <a:ext cx="3715047" cy="1864751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8171831" y="3142783"/>
            <a:ext cx="1051947" cy="1128835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747854" y="3077113"/>
            <a:ext cx="857974" cy="150237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36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Pair Robot</a:t>
            </a:r>
            <a:endParaRPr lang="en-US" sz="44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296856"/>
              </p:ext>
            </p:extLst>
          </p:nvPr>
        </p:nvGraphicFramePr>
        <p:xfrm>
          <a:off x="509284" y="719666"/>
          <a:ext cx="11296892" cy="5938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4223"/>
                <a:gridCol w="2824223"/>
                <a:gridCol w="2824223"/>
                <a:gridCol w="2824223"/>
              </a:tblGrid>
              <a:tr h="1187155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WinXP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Win7 &amp; Win8</a:t>
                      </a:r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Mac</a:t>
                      </a:r>
                      <a:endParaRPr lang="en-US" sz="3200" dirty="0"/>
                    </a:p>
                  </a:txBody>
                  <a:tcPr anchor="ctr"/>
                </a:tc>
              </a:tr>
              <a:tr h="1187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1: Open Bluetooth Management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Right Click Bluetooth Icon and select “Add Bluetooth Device”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Open “Devices and Printers”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“System Preferences”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 “Bluetooth”</a:t>
                      </a:r>
                      <a:endParaRPr lang="en-US" dirty="0"/>
                    </a:p>
                  </a:txBody>
                  <a:tcPr anchor="ctr"/>
                </a:tc>
              </a:tr>
              <a:tr h="1187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2: Select Your Robot from Others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</a:t>
                      </a:r>
                      <a:r>
                        <a:rPr lang="en-US" baseline="0" dirty="0" smtClean="0"/>
                        <a:t> Wizard with “Device Ready” Checked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“Add a device”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 Select Jade Robot Name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Find</a:t>
                      </a:r>
                      <a:r>
                        <a:rPr lang="en-US" baseline="0" dirty="0" smtClean="0"/>
                        <a:t> Jade Robot Name &amp; Click on “Pair”</a:t>
                      </a:r>
                      <a:endParaRPr lang="en-US" dirty="0"/>
                    </a:p>
                  </a:txBody>
                  <a:tcPr anchor="ctr"/>
                </a:tc>
              </a:tr>
              <a:tr h="1187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3:</a:t>
                      </a:r>
                      <a:r>
                        <a:rPr lang="en-US" sz="2400" baseline="0" dirty="0" smtClean="0"/>
                        <a:t> Enter “1234” if PIN is Requested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“Use Passkey Found in Documentation”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Probably Not Required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Probably Not Required</a:t>
                      </a:r>
                      <a:endParaRPr lang="en-US" dirty="0"/>
                    </a:p>
                  </a:txBody>
                  <a:tcPr anchor="ctr"/>
                </a:tc>
              </a:tr>
              <a:tr h="11871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Step 4: Record the “com#” of the Jade Robot</a:t>
                      </a:r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“Show Bluetooth Device” </a:t>
                      </a:r>
                      <a:r>
                        <a:rPr lang="en-US" dirty="0" smtClean="0">
                          <a:sym typeface="Wingdings" panose="05000000000000000000" pitchFamily="2" charset="2"/>
                        </a:rPr>
                        <a:t> “Com Ports” Tab &amp; Find Outgoing Com Port for Device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Right Click Jade Robot Name in “Devices and Printers”, Select</a:t>
                      </a:r>
                      <a:r>
                        <a:rPr lang="en-US" baseline="0" dirty="0" smtClean="0"/>
                        <a:t> “Properties” </a:t>
                      </a:r>
                      <a:r>
                        <a:rPr lang="en-US" baseline="0" dirty="0" smtClean="0">
                          <a:sym typeface="Wingdings" panose="05000000000000000000" pitchFamily="2" charset="2"/>
                        </a:rPr>
                        <a:t> “Hardware”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Required.</a:t>
                      </a:r>
                      <a:r>
                        <a:rPr lang="en-US" baseline="0" dirty="0" smtClean="0"/>
                        <a:t>  Mac Uses Jade Robot Name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907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Jade Support</a:t>
            </a:r>
            <a:endParaRPr lang="en-US" sz="4400" dirty="0"/>
          </a:p>
        </p:txBody>
      </p:sp>
      <p:pic>
        <p:nvPicPr>
          <p:cNvPr id="3" name="Picture 2" descr="Screen Shot 2014-12-10 at 4.38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986" y="590073"/>
            <a:ext cx="11457068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3519" y="3949515"/>
            <a:ext cx="3167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Click “Login Here” if have GitHub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48635" y="4071195"/>
            <a:ext cx="4003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Click “New User” if don’t have GitHub</a:t>
            </a:r>
            <a:endParaRPr lang="en-US" sz="3600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5334548" y="3634451"/>
            <a:ext cx="637989" cy="56715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7733242" y="3634451"/>
            <a:ext cx="1285422" cy="4743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6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Joining GitHub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7230326" y="1613117"/>
            <a:ext cx="44832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Enter Requested Information</a:t>
            </a:r>
          </a:p>
          <a:p>
            <a:endParaRPr lang="en-US" sz="2800" dirty="0"/>
          </a:p>
          <a:p>
            <a:r>
              <a:rPr lang="en-US" sz="2800" dirty="0" smtClean="0"/>
              <a:t>GitHub is a Program Storage Service.  Jade Robot projects will be stored here and accessible ANYWHERE.  </a:t>
            </a:r>
          </a:p>
          <a:p>
            <a:endParaRPr lang="en-US" sz="2800" dirty="0"/>
          </a:p>
          <a:p>
            <a:r>
              <a:rPr lang="en-US" sz="2800" dirty="0" smtClean="0"/>
              <a:t>You will not get Spam or have your Email shared with Spammers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7" y="769441"/>
            <a:ext cx="6257686" cy="608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2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Jade Support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767" y="930143"/>
            <a:ext cx="7716456" cy="5787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7864" y="3592981"/>
            <a:ext cx="2561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Scratch Playground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3959" y="1465169"/>
            <a:ext cx="228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Project Selection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7625" y="468478"/>
            <a:ext cx="272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Connection Controls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57864" y="237645"/>
            <a:ext cx="2513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Execution Controls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6212" y="2763463"/>
            <a:ext cx="2061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Project File List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3916828" y="1696001"/>
            <a:ext cx="701471" cy="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833217" y="2994295"/>
            <a:ext cx="2005001" cy="475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35717" y="849792"/>
            <a:ext cx="2109101" cy="4986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8808334" y="699311"/>
            <a:ext cx="378360" cy="3998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610714" y="676250"/>
            <a:ext cx="327981" cy="42287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8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47112" b="64755"/>
          <a:stretch/>
        </p:blipFill>
        <p:spPr>
          <a:xfrm>
            <a:off x="786367" y="1214299"/>
            <a:ext cx="10446356" cy="52212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Connect Jade Robot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187863" y="770279"/>
            <a:ext cx="2481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Selected Com Port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0313" y="656882"/>
            <a:ext cx="1817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Connect Icon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62962" y="561131"/>
            <a:ext cx="2160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Disconnect Icon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07625" y="5796030"/>
            <a:ext cx="26673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Available Com Ports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(Windows Only)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2669761" y="1001112"/>
            <a:ext cx="1369804" cy="129067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291279" y="4273684"/>
            <a:ext cx="1544438" cy="154670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817489" y="1053597"/>
            <a:ext cx="1260692" cy="9163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9059431" y="982628"/>
            <a:ext cx="628579" cy="97725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09413" y="6208110"/>
            <a:ext cx="500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Connect Jade Robot Now</a:t>
            </a:r>
          </a:p>
        </p:txBody>
      </p:sp>
    </p:spTree>
    <p:extLst>
      <p:ext uri="{BB962C8B-B14F-4D97-AF65-F5344CB8AC3E}">
        <p14:creationId xmlns:p14="http://schemas.microsoft.com/office/powerpoint/2010/main" val="2283642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6830" y="769441"/>
            <a:ext cx="8044004" cy="60330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Select “KLC01hw” Project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71521" y="188752"/>
            <a:ext cx="2200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Selected Project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70118" y="3158023"/>
            <a:ext cx="222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Scratch Program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99" y="3506512"/>
            <a:ext cx="1834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Available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“Community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Projects”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2272508" y="419585"/>
            <a:ext cx="957176" cy="121244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365304" y="3113590"/>
            <a:ext cx="764438" cy="89538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</p:cNvCxnSpPr>
          <p:nvPr/>
        </p:nvCxnSpPr>
        <p:spPr>
          <a:xfrm flipH="1" flipV="1">
            <a:off x="8078181" y="2453833"/>
            <a:ext cx="1891937" cy="93502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649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6750" y="0"/>
            <a:ext cx="10829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Introduction to Robotics and Programming with the Jade Robot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79"/>
          <a:stretch/>
        </p:blipFill>
        <p:spPr>
          <a:xfrm>
            <a:off x="2357272" y="1446550"/>
            <a:ext cx="7729703" cy="513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0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096" y="988557"/>
            <a:ext cx="7311342" cy="5483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Project “Readme” Information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10062438" y="3506512"/>
            <a:ext cx="2088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“Readme” with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Program Info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699" y="3506512"/>
            <a:ext cx="2565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Project Description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Specified when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Project Created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567113" y="2949261"/>
            <a:ext cx="2606771" cy="67042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</p:cNvCxnSpPr>
          <p:nvPr/>
        </p:nvCxnSpPr>
        <p:spPr>
          <a:xfrm flipH="1" flipV="1">
            <a:off x="8113853" y="3761772"/>
            <a:ext cx="1948585" cy="16023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88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1826" r="14359" b="52097"/>
          <a:stretch/>
        </p:blipFill>
        <p:spPr>
          <a:xfrm>
            <a:off x="2951544" y="954349"/>
            <a:ext cx="8498984" cy="56739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Execute “KLC01hw”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10549277" y="3089824"/>
            <a:ext cx="1551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Single Step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Program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083616" y="1961514"/>
            <a:ext cx="5950789" cy="365220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1"/>
          </p:cNvCxnSpPr>
          <p:nvPr/>
        </p:nvCxnSpPr>
        <p:spPr>
          <a:xfrm flipH="1" flipV="1">
            <a:off x="8935656" y="1948630"/>
            <a:ext cx="1613621" cy="155669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8314" y="300274"/>
            <a:ext cx="1805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Run Program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5064" y="4351957"/>
            <a:ext cx="205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Pause Program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14" y="5317205"/>
            <a:ext cx="2584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Reset Program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(Start at beginning)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265433" y="1929817"/>
            <a:ext cx="4874486" cy="262326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8374" y="2265311"/>
            <a:ext cx="2322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Transfer Program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to Jade Robot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473777" y="2513063"/>
            <a:ext cx="783075" cy="49272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843144" y="730501"/>
            <a:ext cx="4592380" cy="1000837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39697" y="4486636"/>
            <a:ext cx="5596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Run the Program: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“Transfer Program to Jade Robot”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“Run Program”</a:t>
            </a:r>
          </a:p>
          <a:p>
            <a:r>
              <a:rPr lang="en-US" sz="2400" dirty="0" smtClean="0"/>
              <a:t>Single Step Program: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Reset Program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Single Step Program &amp; Watch Display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34973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Stop Here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301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LED &amp; OLED Status Updates Blocks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6583572" y="1050972"/>
            <a:ext cx="385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LED On/Off/Flash – LEDs 0 - 5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92134" y="769440"/>
            <a:ext cx="6199304" cy="5932301"/>
            <a:chOff x="600106" y="1062213"/>
            <a:chExt cx="5764320" cy="52671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0546" t="16734" r="24565" b="42741"/>
            <a:stretch/>
          </p:blipFill>
          <p:spPr>
            <a:xfrm>
              <a:off x="600106" y="1062213"/>
              <a:ext cx="5764320" cy="526714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/>
            <a:srcRect l="55088" t="63000" r="24565" b="20609"/>
            <a:stretch/>
          </p:blipFill>
          <p:spPr>
            <a:xfrm>
              <a:off x="3002738" y="4180244"/>
              <a:ext cx="3361688" cy="213038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6583572" y="2175646"/>
            <a:ext cx="2532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Clear OLED Display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83572" y="3381343"/>
            <a:ext cx="356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Set Position of Next “draw”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83571" y="4506017"/>
            <a:ext cx="455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“draw” Text String, Cursor Updated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3571" y="5480942"/>
            <a:ext cx="4111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“draw” Integer, Cursor Updated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22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OLED Display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622" y="769441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Origin (0,0)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218021" y="6234520"/>
            <a:ext cx="1837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End (127, 63)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47" y="1281804"/>
            <a:ext cx="9774014" cy="487748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8264" y="1275080"/>
            <a:ext cx="22339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562619" y="6151504"/>
            <a:ext cx="223391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046947" y="584499"/>
            <a:ext cx="0" cy="16725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820961" y="5023620"/>
            <a:ext cx="0" cy="16725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826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Integer Numbers</a:t>
            </a:r>
            <a:endParaRPr lang="en-US" sz="4400" dirty="0"/>
          </a:p>
        </p:txBody>
      </p:sp>
      <p:pic>
        <p:nvPicPr>
          <p:cNvPr id="6148" name="Picture 4" descr="http://img.sparknotes.com/figures/5/50ca5e784bb7e4242910d5b8a571d103/number_lin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838" y="623556"/>
            <a:ext cx="8322198" cy="288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73966" y="1415947"/>
            <a:ext cx="2418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 +2.1Billion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74" y="1415947"/>
            <a:ext cx="2337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 -2.1Billion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492205" y="5061038"/>
            <a:ext cx="2563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0 – Logic “False”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14019" y="5824967"/>
            <a:ext cx="3119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Not 0 – Logic “True”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29662" y="3071036"/>
            <a:ext cx="2651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Set Integer Value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77" y="2896366"/>
            <a:ext cx="680179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1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Robot Motion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1778245" y="5526160"/>
            <a:ext cx="2432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Tracks Moving in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Same Direction &amp;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Same Speed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1728685" y="384720"/>
            <a:ext cx="19092" cy="154920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4" t="18386" r="28244" b="25617"/>
          <a:stretch/>
        </p:blipFill>
        <p:spPr>
          <a:xfrm>
            <a:off x="1344701" y="2180924"/>
            <a:ext cx="3299932" cy="33219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4288619" y="394327"/>
            <a:ext cx="19092" cy="1549202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54" t="18386" r="28244" b="25617"/>
          <a:stretch/>
        </p:blipFill>
        <p:spPr>
          <a:xfrm>
            <a:off x="7423339" y="2204226"/>
            <a:ext cx="3299932" cy="33219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62396" y="5545991"/>
            <a:ext cx="26460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Tracks Moving in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Different Direction  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Or Different Speed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Arc 5"/>
          <p:cNvSpPr/>
          <p:nvPr/>
        </p:nvSpPr>
        <p:spPr>
          <a:xfrm>
            <a:off x="6065134" y="1168927"/>
            <a:ext cx="5636871" cy="4977229"/>
          </a:xfrm>
          <a:prstGeom prst="arc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/>
          <p:cNvSpPr/>
          <p:nvPr/>
        </p:nvSpPr>
        <p:spPr>
          <a:xfrm flipH="1" flipV="1">
            <a:off x="6067059" y="1159277"/>
            <a:ext cx="5636871" cy="4977229"/>
          </a:xfrm>
          <a:prstGeom prst="arc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88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Movement Blocks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7053122" y="1432900"/>
            <a:ext cx="46298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Movement Continues Until There is A Change or “Pause”, “Reset”, “Transfer to Robot”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7053122" y="5120508"/>
            <a:ext cx="36157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Set Individual Motor Values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-100 – Full Reverse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0 - Stop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100 – Full Forwards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3618" y="769442"/>
            <a:ext cx="6551273" cy="5920726"/>
            <a:chOff x="393537" y="485530"/>
            <a:chExt cx="6910088" cy="67875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40427" t="16734" r="21598" b="41832"/>
            <a:stretch/>
          </p:blipFill>
          <p:spPr>
            <a:xfrm>
              <a:off x="393538" y="485530"/>
              <a:ext cx="6910087" cy="568579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/>
            <a:srcRect l="40427" t="75806" r="21598" b="16179"/>
            <a:stretch/>
          </p:blipFill>
          <p:spPr>
            <a:xfrm>
              <a:off x="393537" y="6171323"/>
              <a:ext cx="6910087" cy="11017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0626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Inputs – Buttons and Sensors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23006" y="1281804"/>
            <a:ext cx="5437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0 – When Not Pressed, -1 – When Pressed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23006" y="2175645"/>
            <a:ext cx="514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Distance to Object (0 – Close, 100 – Far)</a:t>
            </a:r>
            <a:endParaRPr lang="en-US" sz="2400" dirty="0">
              <a:solidFill>
                <a:srgbClr val="FF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70388" y="907555"/>
            <a:ext cx="5752620" cy="5608991"/>
            <a:chOff x="555583" y="895981"/>
            <a:chExt cx="3402958" cy="29470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40071" t="15941" r="25040" b="52794"/>
            <a:stretch/>
          </p:blipFill>
          <p:spPr>
            <a:xfrm>
              <a:off x="555584" y="895981"/>
              <a:ext cx="3402957" cy="22870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40071" t="55501" r="25040" b="35230"/>
            <a:stretch/>
          </p:blipFill>
          <p:spPr>
            <a:xfrm>
              <a:off x="555583" y="3165015"/>
              <a:ext cx="3402957" cy="67799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54529" t="55501" r="25040" b="35230"/>
            <a:stretch/>
          </p:blipFill>
          <p:spPr>
            <a:xfrm>
              <a:off x="1965767" y="2487022"/>
              <a:ext cx="1992773" cy="677993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123006" y="3055691"/>
            <a:ext cx="5533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Brightness to Sensor (0 – Dark, 100 – Light)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8" t="18014" r="28254" b="24875"/>
          <a:stretch/>
        </p:blipFill>
        <p:spPr>
          <a:xfrm>
            <a:off x="7940439" y="3949532"/>
            <a:ext cx="2303156" cy="23489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31698" y="3568054"/>
            <a:ext cx="920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Front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44226" y="4692727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27754" y="4692726"/>
            <a:ext cx="71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Side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714637" y="6311354"/>
            <a:ext cx="754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Rear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07668" y="3979400"/>
            <a:ext cx="739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Left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10379063" y="3979400"/>
            <a:ext cx="936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Right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7867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Math Blocks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6145695" y="1032319"/>
            <a:ext cx="5245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Set Integer Value (negative and positive)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3728" y="1994202"/>
            <a:ext cx="4946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Mathematical Operations (+, -, x, /, %)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25067" y="2942290"/>
            <a:ext cx="4893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Single Operator Operations (abs, </a:t>
            </a:r>
            <a:r>
              <a:rPr lang="en-US" sz="2400" dirty="0" err="1" smtClean="0">
                <a:solidFill>
                  <a:srgbClr val="FF0000"/>
                </a:solidFill>
              </a:rPr>
              <a:t>neg</a:t>
            </a:r>
            <a:r>
              <a:rPr lang="en-US" sz="2400" dirty="0" smtClean="0">
                <a:solidFill>
                  <a:srgbClr val="FF0000"/>
                </a:solidFill>
              </a:rPr>
              <a:t>)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64080" y="3945206"/>
            <a:ext cx="2100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Bitwise Shifting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32113" y="4886444"/>
            <a:ext cx="5490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Bitwise Logical Operations (AND, OR, XOR)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4-12-13 at 9.21.37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5" t="17322" r="34871" b="41473"/>
          <a:stretch/>
        </p:blipFill>
        <p:spPr>
          <a:xfrm>
            <a:off x="164285" y="811603"/>
            <a:ext cx="5964037" cy="576572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337109" y="5730598"/>
            <a:ext cx="3577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Random Numbers (0 to 99)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04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upanova.com.au/wp-content/uploads/2012/09/bender-for-websi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33" y="913660"/>
            <a:ext cx="348615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Objectives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373132" y="769441"/>
            <a:ext cx="429568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What is a Robot?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What are the different types?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What is it Used for?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What do </a:t>
            </a:r>
            <a:r>
              <a:rPr lang="en-US" sz="3200" b="1" dirty="0" smtClean="0">
                <a:solidFill>
                  <a:srgbClr val="FF0000"/>
                </a:solidFill>
              </a:rPr>
              <a:t>you</a:t>
            </a:r>
            <a:r>
              <a:rPr lang="en-US" sz="3200" dirty="0" smtClean="0"/>
              <a:t> want to do with one? 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3132" y="3654284"/>
            <a:ext cx="44140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Learn about the Parts of a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Movement &amp; 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Input (and Sensors)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Software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02849" y="769441"/>
            <a:ext cx="47608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Learn to Program a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Basic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Responding to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Solving Problems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02849" y="3654284"/>
            <a:ext cx="47608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Create Your Own Programs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Designing the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Evaluating the Solution</a:t>
            </a:r>
          </a:p>
        </p:txBody>
      </p:sp>
    </p:spTree>
    <p:extLst>
      <p:ext uri="{BB962C8B-B14F-4D97-AF65-F5344CB8AC3E}">
        <p14:creationId xmlns:p14="http://schemas.microsoft.com/office/powerpoint/2010/main" val="1169790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Logic Blocks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5590084" y="1553969"/>
            <a:ext cx="3656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“If” with “else” and “else if”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35439" y="2833378"/>
            <a:ext cx="4688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Repeat while/until Condition is True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80794" y="4098992"/>
            <a:ext cx="546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Comparison Operations (=, !=, &lt;, &lt;=, &gt;, &gt;=)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 descr="Screen Shot 2014-12-13 at 9.12.18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9" t="17831" r="39502" b="40961"/>
          <a:stretch/>
        </p:blipFill>
        <p:spPr>
          <a:xfrm>
            <a:off x="483140" y="1077294"/>
            <a:ext cx="4727726" cy="552271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42484" y="5067888"/>
            <a:ext cx="216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Logical AND/OR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21856" y="5873044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Logical NOT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190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46313" y="2875645"/>
            <a:ext cx="1336997" cy="133530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524000" y="1085850"/>
            <a:ext cx="5381625" cy="95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524000" y="1095376"/>
            <a:ext cx="9525" cy="48958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915150" y="1085850"/>
            <a:ext cx="9525" cy="48958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24000" y="5967412"/>
            <a:ext cx="2087301" cy="142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08799" y="5981699"/>
            <a:ext cx="2087301" cy="142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06256" y="1589397"/>
            <a:ext cx="43047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4’ Square with 1’ Opening in </a:t>
            </a:r>
          </a:p>
          <a:p>
            <a:r>
              <a:rPr lang="en-US" sz="2800" dirty="0" smtClean="0"/>
              <a:t>Centre of one Side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3795220" y="3010625"/>
            <a:ext cx="839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1’</a:t>
            </a:r>
          </a:p>
          <a:p>
            <a:pPr algn="ctr"/>
            <a:r>
              <a:rPr lang="en-US" dirty="0" smtClean="0"/>
              <a:t>Square</a:t>
            </a:r>
          </a:p>
          <a:p>
            <a:pPr algn="ctr"/>
            <a:r>
              <a:rPr lang="en-US" dirty="0" smtClean="0"/>
              <a:t>Box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0" t="17647" r="27652" b="25619"/>
          <a:stretch/>
        </p:blipFill>
        <p:spPr>
          <a:xfrm>
            <a:off x="3750706" y="1664249"/>
            <a:ext cx="1086668" cy="11084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406256" y="3463202"/>
            <a:ext cx="44171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Challenge: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Start at Position shown 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Get all the way out of the 4’ Square</a:t>
            </a:r>
          </a:p>
          <a:p>
            <a:pPr marL="285750" indent="-285750">
              <a:buFontTx/>
              <a:buChar char="-"/>
            </a:pPr>
            <a:r>
              <a:rPr lang="en-US" sz="2800" dirty="0" smtClean="0"/>
              <a:t>Fastest Robot wins?  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The Challenge – Escape!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6338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6675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Mimetics and Jade Robot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6362700" y="792486"/>
            <a:ext cx="49720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13 years/15,000 Student Experience</a:t>
            </a:r>
          </a:p>
          <a:p>
            <a:pPr marL="285750" indent="-285750">
              <a:buFontTx/>
              <a:buChar char="-"/>
            </a:pPr>
            <a:endParaRPr lang="en-US" sz="2400" dirty="0" smtClean="0"/>
          </a:p>
          <a:p>
            <a:r>
              <a:rPr lang="en-US" sz="2400" b="1" dirty="0" smtClean="0"/>
              <a:t>Jade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Next Generation 32Bit 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RTOS with Built in UI, File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Bluetooth and USB Host Interfaces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Advanced Sensors with Spectrometer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Expandable</a:t>
            </a:r>
          </a:p>
          <a:p>
            <a:endParaRPr lang="en-US" sz="2400" dirty="0" smtClean="0"/>
          </a:p>
          <a:p>
            <a:r>
              <a:rPr lang="en-US" sz="2400" b="1" dirty="0" smtClean="0"/>
              <a:t>Jade Support 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Web Based Google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Cloud Based User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Jade C based Projects with Panel/Sound</a:t>
            </a:r>
            <a:endParaRPr lang="en-US" sz="2400" dirty="0"/>
          </a:p>
        </p:txBody>
      </p:sp>
      <p:pic>
        <p:nvPicPr>
          <p:cNvPr id="4099" name="Picture 3" descr="C:\Users\myke predko\Dropbox\IMG_003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786768"/>
            <a:ext cx="5086331" cy="580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477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1282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/>
              <a:t>Conditional Execution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5571985" y="3608351"/>
            <a:ext cx="62322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Program is like:</a:t>
            </a:r>
          </a:p>
          <a:p>
            <a:r>
              <a:rPr lang="en-US" sz="2800" b="1" dirty="0" smtClean="0">
                <a:solidFill>
                  <a:srgbClr val="002060"/>
                </a:solidFill>
              </a:rPr>
              <a:t>“if sensor/</a:t>
            </a:r>
            <a:r>
              <a:rPr lang="en-US" sz="2800" b="1" dirty="0" err="1" smtClean="0">
                <a:solidFill>
                  <a:srgbClr val="002060"/>
                </a:solidFill>
              </a:rPr>
              <a:t>Pos’n</a:t>
            </a:r>
            <a:r>
              <a:rPr lang="en-US" sz="2800" b="1" dirty="0" smtClean="0">
                <a:solidFill>
                  <a:srgbClr val="002060"/>
                </a:solidFill>
              </a:rPr>
              <a:t> &lt;|&gt; Value {</a:t>
            </a:r>
          </a:p>
          <a:p>
            <a:r>
              <a:rPr lang="en-US" sz="2800" b="1" dirty="0">
                <a:solidFill>
                  <a:srgbClr val="002060"/>
                </a:solidFill>
              </a:rPr>
              <a:t> </a:t>
            </a:r>
            <a:r>
              <a:rPr lang="en-US" sz="2800" b="1" dirty="0" smtClean="0">
                <a:solidFill>
                  <a:srgbClr val="002060"/>
                </a:solidFill>
              </a:rPr>
              <a:t>   </a:t>
            </a:r>
            <a:r>
              <a:rPr lang="en-US" sz="2800" b="1" dirty="0" err="1" smtClean="0">
                <a:solidFill>
                  <a:srgbClr val="002060"/>
                </a:solidFill>
              </a:rPr>
              <a:t>specifiedMotion</a:t>
            </a:r>
            <a:r>
              <a:rPr lang="en-US" sz="2800" b="1" dirty="0" smtClean="0">
                <a:solidFill>
                  <a:srgbClr val="002060"/>
                </a:solidFill>
              </a:rPr>
              <a:t> }”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Can Test Object, Light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Different Sensor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Forwards, Back, Turns, Stop and Stutter</a:t>
            </a:r>
          </a:p>
        </p:txBody>
      </p:sp>
      <p:sp>
        <p:nvSpPr>
          <p:cNvPr id="12" name="Flowchart: Decision 11"/>
          <p:cNvSpPr/>
          <p:nvPr/>
        </p:nvSpPr>
        <p:spPr>
          <a:xfrm>
            <a:off x="869557" y="1303855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Cond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Flowchart: Decision 12"/>
          <p:cNvSpPr/>
          <p:nvPr/>
        </p:nvSpPr>
        <p:spPr>
          <a:xfrm>
            <a:off x="869556" y="2435471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ecision 13"/>
          <p:cNvSpPr/>
          <p:nvPr/>
        </p:nvSpPr>
        <p:spPr>
          <a:xfrm>
            <a:off x="869555" y="3567087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Decision 14"/>
          <p:cNvSpPr/>
          <p:nvPr/>
        </p:nvSpPr>
        <p:spPr>
          <a:xfrm>
            <a:off x="869554" y="4698703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Alternate Process 2"/>
          <p:cNvSpPr/>
          <p:nvPr/>
        </p:nvSpPr>
        <p:spPr>
          <a:xfrm>
            <a:off x="936232" y="5830319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Default:</a:t>
            </a:r>
          </a:p>
          <a:p>
            <a:pPr algn="ctr"/>
            <a:r>
              <a:rPr lang="en-US" sz="1600" b="1" dirty="0" smtClean="0"/>
              <a:t>Move Forwards</a:t>
            </a:r>
            <a:endParaRPr lang="en-US" sz="1600" b="1" dirty="0"/>
          </a:p>
        </p:txBody>
      </p:sp>
      <p:sp>
        <p:nvSpPr>
          <p:cNvPr id="18" name="Flowchart: Alternate Process 17"/>
          <p:cNvSpPr/>
          <p:nvPr/>
        </p:nvSpPr>
        <p:spPr>
          <a:xfrm>
            <a:off x="2685938" y="2550715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lowchart: Alternate Process 18"/>
          <p:cNvSpPr/>
          <p:nvPr/>
        </p:nvSpPr>
        <p:spPr>
          <a:xfrm>
            <a:off x="2675808" y="1419099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Specified Motion</a:t>
            </a:r>
            <a:endParaRPr lang="en-US" sz="1600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4514126" y="738159"/>
            <a:ext cx="11575" cy="54588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3"/>
          </p:cNvCxnSpPr>
          <p:nvPr/>
        </p:nvCxnSpPr>
        <p:spPr>
          <a:xfrm>
            <a:off x="2155429" y="6197032"/>
            <a:ext cx="2370272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512489" y="738159"/>
            <a:ext cx="1612675" cy="322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2"/>
            <a:endCxn id="13" idx="0"/>
          </p:cNvCxnSpPr>
          <p:nvPr/>
        </p:nvCxnSpPr>
        <p:spPr>
          <a:xfrm flipH="1">
            <a:off x="1512494" y="2267769"/>
            <a:ext cx="1" cy="1677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512490" y="3399385"/>
            <a:ext cx="1" cy="1677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512490" y="4531001"/>
            <a:ext cx="1" cy="1677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1512489" y="5662617"/>
            <a:ext cx="1" cy="1677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2" idx="0"/>
          </p:cNvCxnSpPr>
          <p:nvPr/>
        </p:nvCxnSpPr>
        <p:spPr>
          <a:xfrm>
            <a:off x="1512489" y="769398"/>
            <a:ext cx="6" cy="53445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2" idx="3"/>
            <a:endCxn id="19" idx="1"/>
          </p:cNvCxnSpPr>
          <p:nvPr/>
        </p:nvCxnSpPr>
        <p:spPr>
          <a:xfrm>
            <a:off x="2155432" y="1785812"/>
            <a:ext cx="52037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53873" y="2912376"/>
            <a:ext cx="52037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139180" y="4049043"/>
            <a:ext cx="52037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165562" y="5180659"/>
            <a:ext cx="52037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Alternate Process 38"/>
          <p:cNvSpPr/>
          <p:nvPr/>
        </p:nvSpPr>
        <p:spPr>
          <a:xfrm>
            <a:off x="2685938" y="2550714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Specified Motion</a:t>
            </a:r>
            <a:endParaRPr lang="en-US" sz="1600" b="1" dirty="0"/>
          </a:p>
        </p:txBody>
      </p:sp>
      <p:sp>
        <p:nvSpPr>
          <p:cNvPr id="40" name="Flowchart: Alternate Process 39"/>
          <p:cNvSpPr/>
          <p:nvPr/>
        </p:nvSpPr>
        <p:spPr>
          <a:xfrm>
            <a:off x="2674249" y="3680027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Specified Motion</a:t>
            </a:r>
            <a:endParaRPr lang="en-US" sz="1600" b="1" dirty="0"/>
          </a:p>
        </p:txBody>
      </p:sp>
      <p:sp>
        <p:nvSpPr>
          <p:cNvPr id="41" name="Flowchart: Alternate Process 40"/>
          <p:cNvSpPr/>
          <p:nvPr/>
        </p:nvSpPr>
        <p:spPr>
          <a:xfrm>
            <a:off x="2659556" y="4825651"/>
            <a:ext cx="1219197" cy="733425"/>
          </a:xfrm>
          <a:prstGeom prst="flowChartAlternateProcess">
            <a:avLst/>
          </a:prstGeom>
          <a:solidFill>
            <a:schemeClr val="tx1">
              <a:lumMod val="50000"/>
              <a:lumOff val="5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Specified Motion</a:t>
            </a:r>
            <a:endParaRPr lang="en-US" sz="1600" b="1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3905135" y="1785811"/>
            <a:ext cx="62056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905135" y="2929190"/>
            <a:ext cx="62056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893560" y="4046739"/>
            <a:ext cx="62056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886148" y="5180659"/>
            <a:ext cx="620566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Decision 46"/>
          <p:cNvSpPr/>
          <p:nvPr/>
        </p:nvSpPr>
        <p:spPr>
          <a:xfrm>
            <a:off x="869551" y="2430419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Cond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8" name="Flowchart: Decision 47"/>
          <p:cNvSpPr/>
          <p:nvPr/>
        </p:nvSpPr>
        <p:spPr>
          <a:xfrm>
            <a:off x="869550" y="3575323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Cond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9" name="Flowchart: Decision 48"/>
          <p:cNvSpPr/>
          <p:nvPr/>
        </p:nvSpPr>
        <p:spPr>
          <a:xfrm>
            <a:off x="869550" y="4699184"/>
            <a:ext cx="1285875" cy="963914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User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Cond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056687" y="1490547"/>
            <a:ext cx="513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True</a:t>
            </a:r>
            <a:endParaRPr lang="en-US" sz="14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056687" y="2625956"/>
            <a:ext cx="513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True</a:t>
            </a:r>
            <a:endParaRPr lang="en-US" sz="14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2056687" y="3765683"/>
            <a:ext cx="513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True</a:t>
            </a:r>
            <a:endParaRPr lang="en-US" sz="14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2056687" y="4869274"/>
            <a:ext cx="513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True</a:t>
            </a:r>
            <a:endParaRPr lang="en-US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1531632" y="2184174"/>
            <a:ext cx="5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False</a:t>
            </a:r>
            <a:endParaRPr lang="en-US" sz="1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534787" y="3333225"/>
            <a:ext cx="5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False</a:t>
            </a:r>
            <a:endParaRPr lang="en-US" sz="14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547939" y="4456988"/>
            <a:ext cx="5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False</a:t>
            </a:r>
            <a:endParaRPr lang="en-US" sz="1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1527699" y="5593510"/>
            <a:ext cx="556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False</a:t>
            </a:r>
            <a:endParaRPr lang="en-US" sz="1400" b="1" dirty="0"/>
          </a:p>
        </p:txBody>
      </p:sp>
      <p:sp>
        <p:nvSpPr>
          <p:cNvPr id="58" name="Oval 57"/>
          <p:cNvSpPr/>
          <p:nvPr/>
        </p:nvSpPr>
        <p:spPr>
          <a:xfrm>
            <a:off x="2570354" y="460773"/>
            <a:ext cx="678278" cy="6524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://www.clker.com/cliparts/H/C/P/o/6/v/stop-watch-icon-hi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968" y="322150"/>
            <a:ext cx="718186" cy="82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2576653" y="744611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100ms</a:t>
            </a:r>
            <a:endParaRPr lang="en-US" sz="1400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3269155" y="738158"/>
            <a:ext cx="1256546" cy="645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37" y="739771"/>
            <a:ext cx="5671401" cy="28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00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err="1" smtClean="0"/>
              <a:t>Goto</a:t>
            </a:r>
            <a:r>
              <a:rPr lang="en-US" sz="4400" dirty="0" smtClean="0"/>
              <a:t> Mimetics Webpage (https://</a:t>
            </a:r>
            <a:r>
              <a:rPr lang="en-US" sz="4400" dirty="0" err="1" smtClean="0"/>
              <a:t>www.mimetics.ca</a:t>
            </a:r>
            <a:r>
              <a:rPr lang="en-US" sz="4400" dirty="0" smtClean="0"/>
              <a:t>)</a:t>
            </a:r>
            <a:endParaRPr lang="en-US" sz="4400" dirty="0"/>
          </a:p>
        </p:txBody>
      </p:sp>
      <p:pic>
        <p:nvPicPr>
          <p:cNvPr id="2" name="Picture 1" descr="Screen Shot 2014-12-10 at 4.19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55" y="468360"/>
            <a:ext cx="1052795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123679"/>
            <a:ext cx="24258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Click on </a:t>
            </a:r>
          </a:p>
          <a:p>
            <a:r>
              <a:rPr lang="en-US" sz="2800" b="1" dirty="0" smtClean="0"/>
              <a:t>“Jade Support”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569351" y="2945481"/>
            <a:ext cx="26226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All Documentation is Here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57063" y="2945481"/>
            <a:ext cx="983848" cy="6253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106627" y="4266706"/>
            <a:ext cx="241140" cy="44419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72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Install Jade Support and Launch It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641710" y="1516812"/>
            <a:ext cx="24258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May say “Free”, “Install” or “Launch”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257063" y="2945481"/>
            <a:ext cx="983848" cy="62536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6781" t="20608" r="16891" b="12511"/>
          <a:stretch/>
        </p:blipFill>
        <p:spPr>
          <a:xfrm>
            <a:off x="150471" y="879676"/>
            <a:ext cx="9375493" cy="5879939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8657863" y="1273215"/>
            <a:ext cx="983847" cy="40098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25964" y="3686526"/>
            <a:ext cx="26156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May get asked to install “Chrome App Launcher”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ym typeface="Wingdings" panose="05000000000000000000" pitchFamily="2" charset="2"/>
              </a:rPr>
              <a:t>Provides dialog for starting Jade Support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5776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960119"/>
            <a:ext cx="7372350" cy="5897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8008" y="1821120"/>
            <a:ext cx="16273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 Aspect</a:t>
            </a:r>
          </a:p>
          <a:p>
            <a:r>
              <a:rPr lang="en-US" sz="2800" dirty="0" smtClean="0"/>
              <a:t>Object </a:t>
            </a:r>
          </a:p>
          <a:p>
            <a:r>
              <a:rPr lang="en-US" sz="2800" dirty="0" smtClean="0"/>
              <a:t>Sensors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163050" y="4330065"/>
            <a:ext cx="21907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DC Motors </a:t>
            </a:r>
          </a:p>
          <a:p>
            <a:r>
              <a:rPr lang="en-US" sz="2800" dirty="0" smtClean="0"/>
              <a:t>Driving Tracks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541825" y="5284767"/>
            <a:ext cx="26198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Spectrometer</a:t>
            </a:r>
          </a:p>
          <a:p>
            <a:r>
              <a:rPr lang="en-US" sz="2800" dirty="0" smtClean="0"/>
              <a:t>and Line Sensors</a:t>
            </a:r>
          </a:p>
          <a:p>
            <a:r>
              <a:rPr lang="en-US" sz="2800" dirty="0" smtClean="0"/>
              <a:t>On Bottom 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122823" y="2945070"/>
            <a:ext cx="162736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All Aspect</a:t>
            </a:r>
          </a:p>
          <a:p>
            <a:r>
              <a:rPr lang="en-US" sz="2800" dirty="0" smtClean="0"/>
              <a:t>Light</a:t>
            </a:r>
          </a:p>
          <a:p>
            <a:r>
              <a:rPr lang="en-US" sz="2800" dirty="0" smtClean="0"/>
              <a:t>Sensors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1679767" y="1320771"/>
            <a:ext cx="17475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I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C</a:t>
            </a:r>
          </a:p>
          <a:p>
            <a:r>
              <a:rPr lang="en-US" sz="2800" dirty="0" smtClean="0"/>
              <a:t>Expansion </a:t>
            </a:r>
          </a:p>
          <a:p>
            <a:r>
              <a:rPr lang="en-US" sz="2800" dirty="0" smtClean="0"/>
              <a:t>Ports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940830" y="757053"/>
            <a:ext cx="1483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Camera</a:t>
            </a:r>
          </a:p>
          <a:p>
            <a:r>
              <a:rPr lang="en-US" sz="2800" dirty="0" smtClean="0"/>
              <a:t>Interface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4802979" y="5715655"/>
            <a:ext cx="17692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Two Servo </a:t>
            </a:r>
          </a:p>
          <a:p>
            <a:r>
              <a:rPr lang="en-US" sz="2800" dirty="0" smtClean="0"/>
              <a:t>Drivers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748812" y="4514731"/>
            <a:ext cx="16977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Mounting </a:t>
            </a:r>
          </a:p>
          <a:p>
            <a:r>
              <a:rPr lang="en-US" sz="2800" dirty="0" smtClean="0"/>
              <a:t>Plate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2106491" y="3206115"/>
            <a:ext cx="1779709" cy="431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720151" y="2385551"/>
            <a:ext cx="2041373" cy="5767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71285" y="1720011"/>
            <a:ext cx="59457" cy="166425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1"/>
          </p:cNvCxnSpPr>
          <p:nvPr/>
        </p:nvCxnSpPr>
        <p:spPr>
          <a:xfrm flipH="1">
            <a:off x="7725509" y="2513618"/>
            <a:ext cx="1792499" cy="178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8356922" y="4417357"/>
            <a:ext cx="806129" cy="2824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898511" y="4699796"/>
            <a:ext cx="1326397" cy="67917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343815" y="4197438"/>
            <a:ext cx="165734" cy="1570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842884" y="4692878"/>
            <a:ext cx="2068508" cy="5098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49448" y="951268"/>
            <a:ext cx="16315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Bluetooth</a:t>
            </a:r>
          </a:p>
          <a:p>
            <a:r>
              <a:rPr lang="en-US" sz="2800" dirty="0" smtClean="0"/>
              <a:t>Interface</a:t>
            </a:r>
            <a:endParaRPr lang="en-US" sz="2800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357150" y="1872636"/>
            <a:ext cx="689722" cy="9282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39510" y="3529476"/>
            <a:ext cx="1343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Speaker</a:t>
            </a:r>
            <a:endParaRPr lang="en-US" sz="2800" dirty="0"/>
          </a:p>
        </p:txBody>
      </p:sp>
      <p:cxnSp>
        <p:nvCxnSpPr>
          <p:cNvPr id="28" name="Straight Arrow Connector 27"/>
          <p:cNvCxnSpPr>
            <a:stCxn id="26" idx="1"/>
          </p:cNvCxnSpPr>
          <p:nvPr/>
        </p:nvCxnSpPr>
        <p:spPr>
          <a:xfrm flipH="1" flipV="1">
            <a:off x="7322445" y="3398265"/>
            <a:ext cx="1817065" cy="392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572246" y="736209"/>
            <a:ext cx="17364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Navigation</a:t>
            </a:r>
          </a:p>
          <a:p>
            <a:r>
              <a:rPr lang="en-US" sz="2800" dirty="0" smtClean="0"/>
              <a:t>Pad</a:t>
            </a:r>
            <a:endParaRPr lang="en-US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7984505" y="1428707"/>
            <a:ext cx="12263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OLED </a:t>
            </a:r>
          </a:p>
          <a:p>
            <a:r>
              <a:rPr lang="en-US" sz="2800" dirty="0" smtClean="0"/>
              <a:t>Display</a:t>
            </a:r>
            <a:endParaRPr lang="en-US" sz="2800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566070" y="1568682"/>
            <a:ext cx="286033" cy="10303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6794105" y="1848324"/>
            <a:ext cx="1333417" cy="12409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The Jade Robot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85797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Rule One</a:t>
            </a:r>
            <a:endParaRPr lang="en-US" sz="4400" dirty="0"/>
          </a:p>
        </p:txBody>
      </p:sp>
      <p:pic>
        <p:nvPicPr>
          <p:cNvPr id="5124" name="Picture 4" descr="http://3.bp.blogspot.com/-d8hvipAvKRU/UXFsu_u945I/AAAAAAAADb0/TeiwZAlyCuw/s1600/FX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14" y="1203727"/>
            <a:ext cx="7253788" cy="541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014485" y="2685746"/>
            <a:ext cx="39305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Robots Run on the Floor</a:t>
            </a:r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NO BROKEN ROBOTS!</a:t>
            </a:r>
          </a:p>
        </p:txBody>
      </p:sp>
    </p:spTree>
    <p:extLst>
      <p:ext uri="{BB962C8B-B14F-4D97-AF65-F5344CB8AC3E}">
        <p14:creationId xmlns:p14="http://schemas.microsoft.com/office/powerpoint/2010/main" val="175384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Rule Two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7992970" y="1620739"/>
            <a:ext cx="39305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We ALL Stay Together</a:t>
            </a:r>
          </a:p>
          <a:p>
            <a:pPr algn="ctr"/>
            <a:endParaRPr lang="en-US" sz="2800" dirty="0" smtClean="0"/>
          </a:p>
          <a:p>
            <a:pPr algn="ctr"/>
            <a:endParaRPr lang="en-US" sz="2800" dirty="0"/>
          </a:p>
          <a:p>
            <a:pPr algn="ctr"/>
            <a:endParaRPr lang="en-US" sz="2800" dirty="0" smtClean="0"/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Don’t Go Ahead Until Told</a:t>
            </a:r>
          </a:p>
          <a:p>
            <a:pPr algn="ctr"/>
            <a:endParaRPr lang="en-US" sz="2800" b="1" dirty="0">
              <a:solidFill>
                <a:srgbClr val="FF0000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If You Have a Problem, Put Up Your Hand!</a:t>
            </a:r>
          </a:p>
        </p:txBody>
      </p:sp>
      <p:pic>
        <p:nvPicPr>
          <p:cNvPr id="1026" name="Picture 2" descr="http://www.manufacturingtopics.com/wordpress/wp-content/uploads/2015/01/shutterstock_2179449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88" y="1107970"/>
            <a:ext cx="7396293" cy="53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16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User Interface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6995913" y="769441"/>
            <a:ext cx="476084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Basic Operations: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Press White “Down” Button to Wake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White Buttons to point to “Objects: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Controls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Red “Enter” Button Selects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End Program: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Go to “Return” Control (Bottom Left)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Press Red “Enter” Button</a:t>
            </a:r>
          </a:p>
        </p:txBody>
      </p:sp>
      <p:pic>
        <p:nvPicPr>
          <p:cNvPr id="1026" name="Picture 2" descr="Inlin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720" y="931561"/>
            <a:ext cx="4960776" cy="536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43068" y="307776"/>
            <a:ext cx="1902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“Tools” Menu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06840" y="705579"/>
            <a:ext cx="1632188" cy="143573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3068" y="3420207"/>
            <a:ext cx="12884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“Return”</a:t>
            </a:r>
          </a:p>
          <a:p>
            <a:r>
              <a:rPr lang="en-US" sz="2400" dirty="0" smtClean="0"/>
              <a:t>Control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444348" y="3090441"/>
            <a:ext cx="1067358" cy="605014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19856" y="4851368"/>
            <a:ext cx="1953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Movement</a:t>
            </a:r>
          </a:p>
          <a:p>
            <a:r>
              <a:rPr lang="en-US" sz="2400" dirty="0" smtClean="0"/>
              <a:t>(“Navigation”)</a:t>
            </a:r>
          </a:p>
          <a:p>
            <a:r>
              <a:rPr lang="en-US" sz="2400" dirty="0" smtClean="0"/>
              <a:t>Buttons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1735720" y="4644580"/>
            <a:ext cx="2188098" cy="42823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735720" y="5072815"/>
            <a:ext cx="1633112" cy="16212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751643" y="5077447"/>
            <a:ext cx="2186972" cy="60491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37610" y="4229081"/>
            <a:ext cx="11250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“Enter”</a:t>
            </a:r>
          </a:p>
          <a:p>
            <a:r>
              <a:rPr lang="en-US" sz="2400" dirty="0" smtClean="0"/>
              <a:t>Button</a:t>
            </a:r>
            <a:endParaRPr lang="en-US" sz="24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202949" y="4518212"/>
            <a:ext cx="803551" cy="508974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43612" y="5331814"/>
            <a:ext cx="1564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“Wake Up”</a:t>
            </a:r>
          </a:p>
          <a:p>
            <a:r>
              <a:rPr lang="en-US" sz="2400" dirty="0" smtClean="0"/>
              <a:t>Button</a:t>
            </a:r>
            <a:endParaRPr lang="en-US" sz="24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4142773" y="5607266"/>
            <a:ext cx="945278" cy="140046"/>
          </a:xfrm>
          <a:prstGeom prst="straightConnector1">
            <a:avLst/>
          </a:prstGeom>
          <a:ln w="508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21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Experiment with Built in Programs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57" y="1354216"/>
            <a:ext cx="9754961" cy="48870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498950" y="769441"/>
            <a:ext cx="2812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Remote Control</a:t>
            </a:r>
            <a:endParaRPr lang="en-US" sz="3200" dirty="0"/>
          </a:p>
        </p:txBody>
      </p:sp>
      <p:sp>
        <p:nvSpPr>
          <p:cNvPr id="24" name="TextBox 23"/>
          <p:cNvSpPr txBox="1"/>
          <p:nvPr/>
        </p:nvSpPr>
        <p:spPr>
          <a:xfrm>
            <a:off x="8665252" y="755723"/>
            <a:ext cx="2376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Light Seeking</a:t>
            </a:r>
            <a:endParaRPr lang="en-US" sz="3200" dirty="0"/>
          </a:p>
        </p:txBody>
      </p:sp>
      <p:sp>
        <p:nvSpPr>
          <p:cNvPr id="25" name="TextBox 24"/>
          <p:cNvSpPr txBox="1"/>
          <p:nvPr/>
        </p:nvSpPr>
        <p:spPr>
          <a:xfrm>
            <a:off x="621847" y="6241223"/>
            <a:ext cx="2318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Object Avoid</a:t>
            </a:r>
            <a:endParaRPr lang="en-US" sz="3200" dirty="0"/>
          </a:p>
        </p:txBody>
      </p:sp>
      <p:sp>
        <p:nvSpPr>
          <p:cNvPr id="26" name="TextBox 25"/>
          <p:cNvSpPr txBox="1"/>
          <p:nvPr/>
        </p:nvSpPr>
        <p:spPr>
          <a:xfrm>
            <a:off x="7820506" y="6241222"/>
            <a:ext cx="2112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Wall Follow</a:t>
            </a:r>
            <a:endParaRPr lang="en-US" sz="32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802637" y="1237128"/>
            <a:ext cx="817968" cy="17483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917084" y="1238411"/>
            <a:ext cx="1515517" cy="17471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7710670" y="5396840"/>
            <a:ext cx="692550" cy="9601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780882" y="5093328"/>
            <a:ext cx="1844482" cy="12637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434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Reflectance Spectrometer</a:t>
            </a:r>
            <a:endParaRPr lang="en-US" sz="4400" dirty="0"/>
          </a:p>
        </p:txBody>
      </p:sp>
      <p:pic>
        <p:nvPicPr>
          <p:cNvPr id="4098" name="Picture 2" descr="http://cdn.ttgtmedia.com/rms/computerweekly/SiemensCurios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98502" y="3002315"/>
            <a:ext cx="5524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06" y="960436"/>
            <a:ext cx="6508158" cy="32636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67959" y="931561"/>
            <a:ext cx="52240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Place Robot on Object and Select “Spectrometer”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Compare Different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Used on Space Craft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20906" y="4514985"/>
            <a:ext cx="63461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 Spectrometer Shines Different Wavelength (Colour) Light and Measures the 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Different Materials Reflect Differently</a:t>
            </a:r>
          </a:p>
        </p:txBody>
      </p:sp>
    </p:spTree>
    <p:extLst>
      <p:ext uri="{BB962C8B-B14F-4D97-AF65-F5344CB8AC3E}">
        <p14:creationId xmlns:p14="http://schemas.microsoft.com/office/powerpoint/2010/main" val="46350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</TotalTime>
  <Words>2599</Words>
  <Application>Microsoft Macintosh PowerPoint</Application>
  <PresentationFormat>Custom</PresentationFormat>
  <Paragraphs>377</Paragraphs>
  <Slides>35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77</cp:revision>
  <dcterms:created xsi:type="dcterms:W3CDTF">2014-10-29T21:44:21Z</dcterms:created>
  <dcterms:modified xsi:type="dcterms:W3CDTF">2015-06-09T16:11:18Z</dcterms:modified>
</cp:coreProperties>
</file>